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0" r:id="rId6"/>
    <p:sldId id="278" r:id="rId7"/>
    <p:sldId id="262" r:id="rId8"/>
    <p:sldId id="263" r:id="rId9"/>
    <p:sldId id="272" r:id="rId10"/>
    <p:sldId id="273" r:id="rId11"/>
    <p:sldId id="274" r:id="rId12"/>
    <p:sldId id="275" r:id="rId13"/>
    <p:sldId id="276" r:id="rId14"/>
    <p:sldId id="277" r:id="rId15"/>
    <p:sldId id="264" r:id="rId16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0" autoAdjust="0"/>
    <p:restoredTop sz="94660"/>
  </p:normalViewPr>
  <p:slideViewPr>
    <p:cSldViewPr>
      <p:cViewPr>
        <p:scale>
          <a:sx n="80" d="100"/>
          <a:sy n="8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8273355" y="6017577"/>
            <a:ext cx="131572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4645-6E5C-489A-916A-C4377EE668B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78897" y="6093296"/>
            <a:ext cx="66510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6"/>
          <p:cNvGrpSpPr>
            <a:grpSpLocks/>
          </p:cNvGrpSpPr>
          <p:nvPr userDrawn="1"/>
        </p:nvGrpSpPr>
        <p:grpSpPr bwMode="auto">
          <a:xfrm>
            <a:off x="179388" y="6092825"/>
            <a:ext cx="8559800" cy="620713"/>
            <a:chOff x="179512" y="6093296"/>
            <a:chExt cx="8560246" cy="61976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093296"/>
              <a:ext cx="929647" cy="61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/>
            <p:cNvCxnSpPr/>
            <p:nvPr/>
          </p:nvCxnSpPr>
          <p:spPr>
            <a:xfrm>
              <a:off x="1043157" y="6526022"/>
              <a:ext cx="763309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/>
            <p:cNvSpPr/>
            <p:nvPr/>
          </p:nvSpPr>
          <p:spPr>
            <a:xfrm>
              <a:off x="8668316" y="6484810"/>
              <a:ext cx="71442" cy="713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3375"/>
            <a:ext cx="5699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../3DV/3D-HVC/CE7view201207/mono_avi/Dancer_s3Q40_HTM.wmv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../3DV/3D-HVC/CE7view201207/mono_avi/Dancer_s3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../3DV/3D-HVC/CE7view201207/mono_avi/Dancer_s3Q40_CE7.wmv" TargetMode="External"/><Relationship Id="rId5" Type="http://schemas.openxmlformats.org/officeDocument/2006/relationships/image" Target="../media/image26.jpeg"/><Relationship Id="rId4" Type="http://schemas.openxmlformats.org/officeDocument/2006/relationships/hyperlink" Target="../3DV/3D-HVC/CE7view201207/mono_avi/Balloons_s7Q25_HTM.wmv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3DV/3D-HVC/CE7view201207/mono_avi/Fly_s7Q25_HTM.wmv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hyperlink" Target="../3DV/3D-HVC/CE7view201207/mono_avi/Kendo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hyperlink" Target="../3DV/3D-HVC/CE7view201207/mono_avi/Kendo_s7Q25_HTM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hyperlink" Target="../3DV/3D-HVC/CE7view201207/mono_avi/Balloons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hyperlink" Target="../3DV/3D-HVC/CE7view201207/mono_avi/Balloons_s7Q25_HTM.wmv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1.jpeg"/><Relationship Id="rId7" Type="http://schemas.openxmlformats.org/officeDocument/2006/relationships/hyperlink" Target="../3DV/3D-HVC/CE7view201207/mono_avi/Newspaper_s7Q25_HTM.wmv" TargetMode="External"/><Relationship Id="rId2" Type="http://schemas.openxmlformats.org/officeDocument/2006/relationships/hyperlink" Target="../3DV/3D-HVC/CE7view201207/mono_avi/Newspaper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hyperlink" Target="../../../../../../Documents/MyDocument/mpeg/3DV/3D-HVC/CE7view201207/mono_avi/Newspaper_s7Q25_HTM.wm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hyperlink" Target="../3DV/3D-HVC/CE7view201207/mono_avi/Hall2_s45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../3DV/3D-HVC/CE7view201207/mono_avi/Hall2_s45Q25_HTM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hyperlink" Target="../3DV/3D-HVC/CE7view201207/mono_avi/Street_s45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../3DV/3D-HVC/CE7view201207/mono_avi/Street_s45Q25_HTM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560440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800" dirty="0" smtClean="0"/>
              <a:t>M26011/JCT2-A0069</a:t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3DV CE7.h results</a:t>
            </a:r>
            <a:br>
              <a:rPr kumimoji="1" lang="en-US" altLang="ja-JP" sz="4800" dirty="0" smtClean="0"/>
            </a:br>
            <a:r>
              <a:rPr lang="en-US" altLang="ja-JP" sz="2800" dirty="0" smtClean="0">
                <a:solidFill>
                  <a:srgbClr val="0000CC"/>
                </a:solidFill>
              </a:rPr>
              <a:t>on Global Depth and View Prediction by NICT</a:t>
            </a:r>
            <a:endParaRPr kumimoji="1" lang="ja-JP" altLang="en-US" sz="66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4149080"/>
            <a:ext cx="6858000" cy="213853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July 14, 2012</a:t>
            </a:r>
          </a:p>
          <a:p>
            <a:pPr algn="ctr"/>
            <a:endParaRPr lang="en-US" altLang="ja-JP" sz="2400" dirty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et.al.</a:t>
            </a:r>
          </a:p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 (NICT)</a:t>
            </a:r>
            <a:endParaRPr kumimoji="1" lang="ja-JP" altLang="en-US" sz="2400" dirty="0">
              <a:solidFill>
                <a:srgbClr val="0000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093296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10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(V3)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(V3)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S3 (Dancer)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7172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2864"/>
            <a:ext cx="3828653" cy="218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854752" cy="219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5" y="4293096"/>
            <a:ext cx="380742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293096"/>
            <a:ext cx="37870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5133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6677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(V7)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(V7)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S4 (</a:t>
            </a:r>
            <a:r>
              <a:rPr lang="en-US" altLang="ja-JP" dirty="0" err="1" smtClean="0">
                <a:solidFill>
                  <a:srgbClr val="000000"/>
                </a:solidFill>
              </a:rPr>
              <a:t>GT_Fly</a:t>
            </a:r>
            <a:r>
              <a:rPr lang="en-US" altLang="ja-JP" dirty="0" smtClean="0">
                <a:solidFill>
                  <a:srgbClr val="000000"/>
                </a:solidFill>
              </a:rPr>
              <a:t>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20" y="1700808"/>
            <a:ext cx="3814701" cy="217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700808"/>
            <a:ext cx="3828277" cy="217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23" y="4293096"/>
            <a:ext cx="380742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3816424" cy="21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358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12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(V2)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(V2)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52022" y="249289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5202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68760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S5 (Kendo)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9220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10606"/>
            <a:ext cx="3108573" cy="233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19063"/>
            <a:ext cx="3096344" cy="2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76" y="4077073"/>
            <a:ext cx="3083437" cy="232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8110"/>
            <a:ext cx="3096344" cy="2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659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8610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(V2)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(V2)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99592" y="249289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9959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6876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S6 (Balloons)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24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988" y="1628800"/>
            <a:ext cx="305422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87" y="1609837"/>
            <a:ext cx="3108573" cy="234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403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12" y="4077072"/>
            <a:ext cx="306870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3"/>
            <a:ext cx="3071208" cy="231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4572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9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47299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(V3)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47299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(V3)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52022" y="247143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5202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4729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S8 (Newspaper)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126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88954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05308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58687"/>
            <a:ext cx="3118098" cy="234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8687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152400" y="2171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32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Conclusion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1520" y="1556792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CE7.h results showed</a:t>
            </a:r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shorter encoding and decoding </a:t>
            </a:r>
            <a:r>
              <a:rPr lang="en-US" altLang="ja-JP" dirty="0">
                <a:solidFill>
                  <a:srgbClr val="0000CC"/>
                </a:solidFill>
              </a:rPr>
              <a:t>time </a:t>
            </a:r>
            <a:r>
              <a:rPr lang="en-US" altLang="ja-JP" dirty="0" smtClean="0">
                <a:solidFill>
                  <a:srgbClr val="0000CC"/>
                </a:solidFill>
              </a:rPr>
              <a:t>(14.3%, 17.4%),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longer </a:t>
            </a:r>
            <a:r>
              <a:rPr lang="en-US" altLang="ja-JP" dirty="0" smtClean="0">
                <a:solidFill>
                  <a:srgbClr val="0000CC"/>
                </a:solidFill>
              </a:rPr>
              <a:t>view </a:t>
            </a:r>
            <a:r>
              <a:rPr lang="en-US" altLang="ja-JP" dirty="0">
                <a:solidFill>
                  <a:srgbClr val="0000CC"/>
                </a:solidFill>
              </a:rPr>
              <a:t>synthesis </a:t>
            </a:r>
            <a:r>
              <a:rPr lang="en-US" altLang="ja-JP" dirty="0" smtClean="0">
                <a:solidFill>
                  <a:srgbClr val="0000CC"/>
                </a:solidFill>
              </a:rPr>
              <a:t>time(125.7</a:t>
            </a:r>
            <a:r>
              <a:rPr lang="en-US" altLang="ja-JP" dirty="0" smtClean="0">
                <a:solidFill>
                  <a:srgbClr val="0000CC"/>
                </a:solidFill>
              </a:rPr>
              <a:t>%), synthesizing 8 views.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worse texture coding BD rate (138.4%)</a:t>
            </a:r>
            <a:endParaRPr lang="en-US" altLang="ja-JP" dirty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better depth coding BD rate (-86.6%) </a:t>
            </a:r>
            <a:r>
              <a:rPr lang="en-US" altLang="ja-JP" dirty="0">
                <a:solidFill>
                  <a:srgbClr val="0000CC"/>
                </a:solidFill>
              </a:rPr>
              <a:t>,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worse synthesized view BD rate(113.3%), but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subjectively </a:t>
            </a:r>
            <a:r>
              <a:rPr lang="en-US" altLang="ja-JP" dirty="0" smtClean="0">
                <a:solidFill>
                  <a:srgbClr val="0000CC"/>
                </a:solidFill>
              </a:rPr>
              <a:t>not-bad synthesized view quality</a:t>
            </a:r>
          </a:p>
          <a:p>
            <a:r>
              <a:rPr lang="en-US" altLang="ja-JP" dirty="0" smtClean="0">
                <a:solidFill>
                  <a:srgbClr val="0000CC"/>
                </a:solidFill>
              </a:rPr>
              <a:t>without no change on core codec (AVC or HEVC).</a:t>
            </a:r>
          </a:p>
          <a:p>
            <a:endParaRPr lang="en-US" altLang="ja-JP" dirty="0"/>
          </a:p>
          <a:p>
            <a:r>
              <a:rPr lang="en-US" altLang="ja-JP" dirty="0">
                <a:solidFill>
                  <a:srgbClr val="000000"/>
                </a:solidFill>
              </a:rPr>
              <a:t>MPEG should </a:t>
            </a:r>
            <a:r>
              <a:rPr lang="en-US" altLang="ja-JP" dirty="0" smtClean="0">
                <a:solidFill>
                  <a:srgbClr val="000000"/>
                </a:solidFill>
              </a:rPr>
              <a:t>create </a:t>
            </a:r>
            <a:r>
              <a:rPr lang="en-US" altLang="ja-JP" dirty="0">
                <a:solidFill>
                  <a:srgbClr val="000000"/>
                </a:solidFill>
              </a:rPr>
              <a:t>a 3DV Simple </a:t>
            </a:r>
            <a:r>
              <a:rPr lang="en-US" altLang="ja-JP" dirty="0" smtClean="0">
                <a:solidFill>
                  <a:srgbClr val="000000"/>
                </a:solidFill>
              </a:rPr>
              <a:t>Test Model </a:t>
            </a:r>
            <a:r>
              <a:rPr lang="en-US" altLang="ja-JP" dirty="0">
                <a:solidFill>
                  <a:srgbClr val="000000"/>
                </a:solidFill>
              </a:rPr>
              <a:t>based on CE7 </a:t>
            </a:r>
            <a:r>
              <a:rPr lang="en-US" altLang="ja-JP" dirty="0" smtClean="0">
                <a:solidFill>
                  <a:srgbClr val="000000"/>
                </a:solidFill>
              </a:rPr>
              <a:t>tools(M26014/JCT2-A0072), </a:t>
            </a:r>
            <a:r>
              <a:rPr lang="en-US" altLang="ja-JP" dirty="0">
                <a:solidFill>
                  <a:srgbClr val="000000"/>
                </a:solidFill>
              </a:rPr>
              <a:t>since CE7 tools are fast and efficient, also require no change on  AVC or HEVC codec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5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124744"/>
            <a:ext cx="5143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CE7:  Global Depth and View Prediction (GDVP)</a:t>
            </a:r>
            <a:endParaRPr kumimoji="1" lang="ja-JP" altLang="en-US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259632" y="1628800"/>
            <a:ext cx="7186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Base view:	 </a:t>
            </a:r>
            <a:r>
              <a:rPr lang="en-US" altLang="ja-JP" dirty="0" smtClean="0">
                <a:solidFill>
                  <a:srgbClr val="0000CC"/>
                </a:solidFill>
              </a:rPr>
              <a:t>single-view encoding/decoding</a:t>
            </a:r>
          </a:p>
          <a:p>
            <a:r>
              <a:rPr kumimoji="1" lang="en-US" altLang="ja-JP" dirty="0" smtClean="0"/>
              <a:t>Global Depth:	 </a:t>
            </a:r>
            <a:r>
              <a:rPr kumimoji="1" lang="en-US" altLang="ja-JP" dirty="0" smtClean="0">
                <a:solidFill>
                  <a:srgbClr val="0000CC"/>
                </a:solidFill>
              </a:rPr>
              <a:t>merged depth map (pre-process)</a:t>
            </a:r>
          </a:p>
          <a:p>
            <a:r>
              <a:rPr lang="en-US" altLang="ja-JP" dirty="0" smtClean="0"/>
              <a:t>View Prediction:	 </a:t>
            </a:r>
            <a:r>
              <a:rPr lang="en-US" altLang="ja-JP" dirty="0" err="1" smtClean="0">
                <a:solidFill>
                  <a:srgbClr val="0000CC"/>
                </a:solidFill>
              </a:rPr>
              <a:t>homography</a:t>
            </a:r>
            <a:r>
              <a:rPr lang="en-US" altLang="ja-JP" dirty="0" smtClean="0">
                <a:solidFill>
                  <a:srgbClr val="0000CC"/>
                </a:solidFill>
              </a:rPr>
              <a:t> projection w/o search (</a:t>
            </a:r>
            <a:r>
              <a:rPr lang="en-US" altLang="ja-JP" dirty="0">
                <a:solidFill>
                  <a:srgbClr val="0000CC"/>
                </a:solidFill>
              </a:rPr>
              <a:t>pre-process</a:t>
            </a:r>
            <a:r>
              <a:rPr lang="en-US" altLang="ja-JP" dirty="0" smtClean="0">
                <a:solidFill>
                  <a:srgbClr val="0000CC"/>
                </a:solidFill>
              </a:rPr>
              <a:t>)</a:t>
            </a:r>
          </a:p>
          <a:p>
            <a:r>
              <a:rPr kumimoji="1" lang="en-US" altLang="ja-JP" dirty="0" smtClean="0"/>
              <a:t>View </a:t>
            </a:r>
            <a:r>
              <a:rPr lang="en-US" altLang="ja-JP" dirty="0" smtClean="0"/>
              <a:t>synthesis:	 </a:t>
            </a:r>
            <a:r>
              <a:rPr lang="en-US" altLang="ja-JP" dirty="0" smtClean="0">
                <a:solidFill>
                  <a:srgbClr val="0000CC"/>
                </a:solidFill>
              </a:rPr>
              <a:t>view projection + hole filling (post-</a:t>
            </a:r>
            <a:r>
              <a:rPr lang="en-US" altLang="ja-JP" dirty="0" err="1" smtClean="0">
                <a:solidFill>
                  <a:srgbClr val="0000CC"/>
                </a:solidFill>
              </a:rPr>
              <a:t>proccess</a:t>
            </a:r>
            <a:r>
              <a:rPr lang="en-US" altLang="ja-JP" dirty="0" smtClean="0">
                <a:solidFill>
                  <a:srgbClr val="0000CC"/>
                </a:solidFill>
              </a:rPr>
              <a:t>)</a:t>
            </a:r>
            <a:endParaRPr kumimoji="1" lang="ja-JP" altLang="en-US" dirty="0"/>
          </a:p>
        </p:txBody>
      </p:sp>
      <p:grpSp>
        <p:nvGrpSpPr>
          <p:cNvPr id="34" name="グループ化 33"/>
          <p:cNvGrpSpPr/>
          <p:nvPr/>
        </p:nvGrpSpPr>
        <p:grpSpPr>
          <a:xfrm>
            <a:off x="107504" y="3314576"/>
            <a:ext cx="8755270" cy="3138760"/>
            <a:chOff x="179512" y="3068960"/>
            <a:chExt cx="8755270" cy="3138760"/>
          </a:xfrm>
        </p:grpSpPr>
        <p:sp>
          <p:nvSpPr>
            <p:cNvPr id="36" name="正方形/長方形 35"/>
            <p:cNvSpPr/>
            <p:nvPr/>
          </p:nvSpPr>
          <p:spPr>
            <a:xfrm>
              <a:off x="3851920" y="306896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 smtClean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1259632" y="522920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Global depth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555777" y="5301208"/>
              <a:ext cx="1188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2483768" y="4201343"/>
              <a:ext cx="1319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Residual 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2023597" y="5229200"/>
              <a:ext cx="184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6732240" y="4149080"/>
              <a:ext cx="1080120" cy="180020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View synthesizer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cxnSp>
          <p:nvCxnSpPr>
            <p:cNvPr id="45" name="直線矢印コネクタ 44"/>
            <p:cNvCxnSpPr>
              <a:endCxn id="65" idx="1"/>
            </p:cNvCxnSpPr>
            <p:nvPr/>
          </p:nvCxnSpPr>
          <p:spPr>
            <a:xfrm>
              <a:off x="251520" y="3429000"/>
              <a:ext cx="1008112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0" name="直線矢印コネクタ 49"/>
            <p:cNvCxnSpPr/>
            <p:nvPr/>
          </p:nvCxnSpPr>
          <p:spPr>
            <a:xfrm>
              <a:off x="5292080" y="3429000"/>
              <a:ext cx="36004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2" name="直線矢印コネクタ 51"/>
            <p:cNvCxnSpPr/>
            <p:nvPr/>
          </p:nvCxnSpPr>
          <p:spPr>
            <a:xfrm>
              <a:off x="2411760" y="342900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53" name="テキスト ボックス 52"/>
            <p:cNvSpPr txBox="1"/>
            <p:nvPr/>
          </p:nvSpPr>
          <p:spPr>
            <a:xfrm>
              <a:off x="179512" y="5301208"/>
              <a:ext cx="1140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Depth maps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4" name="直線矢印コネクタ 53"/>
            <p:cNvCxnSpPr/>
            <p:nvPr/>
          </p:nvCxnSpPr>
          <p:spPr>
            <a:xfrm>
              <a:off x="2411760" y="558924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5" name="直線矢印コネクタ 54"/>
            <p:cNvCxnSpPr/>
            <p:nvPr/>
          </p:nvCxnSpPr>
          <p:spPr>
            <a:xfrm>
              <a:off x="237382" y="5589240"/>
              <a:ext cx="102225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56" name="テキスト ボックス 55"/>
            <p:cNvSpPr txBox="1"/>
            <p:nvPr/>
          </p:nvSpPr>
          <p:spPr>
            <a:xfrm>
              <a:off x="179512" y="3140968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Multi-views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7" name="直線矢印コネクタ 56"/>
            <p:cNvCxnSpPr/>
            <p:nvPr/>
          </p:nvCxnSpPr>
          <p:spPr>
            <a:xfrm>
              <a:off x="5292080" y="4561964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8" name="直線矢印コネクタ 57"/>
            <p:cNvCxnSpPr/>
            <p:nvPr/>
          </p:nvCxnSpPr>
          <p:spPr>
            <a:xfrm>
              <a:off x="5292080" y="558924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9" name="直線矢印コネクタ 58"/>
            <p:cNvCxnSpPr/>
            <p:nvPr/>
          </p:nvCxnSpPr>
          <p:spPr>
            <a:xfrm>
              <a:off x="7812360" y="4293096"/>
              <a:ext cx="108012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60" name="直線矢印コネクタ 59"/>
            <p:cNvCxnSpPr/>
            <p:nvPr/>
          </p:nvCxnSpPr>
          <p:spPr>
            <a:xfrm>
              <a:off x="7812360" y="5805264"/>
              <a:ext cx="108012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61" name="テキスト ボックス 60"/>
            <p:cNvSpPr txBox="1"/>
            <p:nvPr/>
          </p:nvSpPr>
          <p:spPr>
            <a:xfrm>
              <a:off x="5508104" y="3140968"/>
              <a:ext cx="27991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global view (base view)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2" name="テキスト ボックス 61"/>
            <p:cNvSpPr txBox="1"/>
            <p:nvPr/>
          </p:nvSpPr>
          <p:spPr>
            <a:xfrm>
              <a:off x="7812360" y="4797152"/>
              <a:ext cx="11224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Synthesized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views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63" name="直線矢印コネクタ 62"/>
            <p:cNvCxnSpPr/>
            <p:nvPr/>
          </p:nvCxnSpPr>
          <p:spPr>
            <a:xfrm>
              <a:off x="7236296" y="3429000"/>
              <a:ext cx="0" cy="72008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64" name="直線矢印コネクタ 63"/>
            <p:cNvCxnSpPr/>
            <p:nvPr/>
          </p:nvCxnSpPr>
          <p:spPr>
            <a:xfrm flipH="1">
              <a:off x="1835696" y="5085184"/>
              <a:ext cx="2736304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65" name="正方形/長方形 64"/>
            <p:cNvSpPr/>
            <p:nvPr/>
          </p:nvSpPr>
          <p:spPr>
            <a:xfrm>
              <a:off x="1259632" y="306896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Global view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1259632" y="414908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Residual view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2483768" y="4797152"/>
              <a:ext cx="13837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2555776" y="3140968"/>
              <a:ext cx="10743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69" name="直線矢印コネクタ 68"/>
            <p:cNvCxnSpPr>
              <a:stCxn id="65" idx="2"/>
              <a:endCxn id="66" idx="0"/>
            </p:cNvCxnSpPr>
            <p:nvPr/>
          </p:nvCxnSpPr>
          <p:spPr>
            <a:xfrm>
              <a:off x="1835696" y="3789040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矢印コネクタ 69"/>
            <p:cNvCxnSpPr/>
            <p:nvPr/>
          </p:nvCxnSpPr>
          <p:spPr>
            <a:xfrm>
              <a:off x="2411760" y="4489375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71" name="テキスト ボックス 70"/>
            <p:cNvSpPr txBox="1"/>
            <p:nvPr/>
          </p:nvSpPr>
          <p:spPr>
            <a:xfrm>
              <a:off x="5361937" y="4293096"/>
              <a:ext cx="12634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Residual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5386659" y="5301208"/>
              <a:ext cx="11673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</a:t>
              </a:r>
              <a:r>
                <a:rPr kumimoji="0" lang="en-US" altLang="ja-JP" sz="1400" kern="0" dirty="0" smtClean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3851920" y="414908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kern="0" dirty="0">
                <a:solidFill>
                  <a:srgbClr val="000000"/>
                </a:solidFill>
                <a:latin typeface="Tahoma"/>
              </a:endParaRPr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3851920" y="522920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kern="0" dirty="0">
                <a:solidFill>
                  <a:srgbClr val="000000"/>
                </a:solidFill>
                <a:latin typeface="Tahoma"/>
              </a:endParaRPr>
            </a:p>
          </p:txBody>
        </p:sp>
        <p:cxnSp>
          <p:nvCxnSpPr>
            <p:cNvPr id="75" name="直線コネクタ 74"/>
            <p:cNvCxnSpPr>
              <a:endCxn id="74" idx="0"/>
            </p:cNvCxnSpPr>
            <p:nvPr/>
          </p:nvCxnSpPr>
          <p:spPr>
            <a:xfrm>
              <a:off x="4572000" y="5085184"/>
              <a:ext cx="0" cy="1440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矢印コネクタ 75"/>
            <p:cNvCxnSpPr>
              <a:endCxn id="66" idx="2"/>
            </p:cNvCxnSpPr>
            <p:nvPr/>
          </p:nvCxnSpPr>
          <p:spPr>
            <a:xfrm flipV="1">
              <a:off x="1835696" y="4869160"/>
              <a:ext cx="0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図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645024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8" name="図 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3573016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9" name="図 7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5010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0" name="図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5805264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1" name="図 8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5733256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2" name="図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5661248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3" name="図 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35010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4" name="図 8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4365104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5" name="図 8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53012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86" name="直線コネクタ 85"/>
            <p:cNvCxnSpPr/>
            <p:nvPr/>
          </p:nvCxnSpPr>
          <p:spPr>
            <a:xfrm>
              <a:off x="8892480" y="4509120"/>
              <a:ext cx="0" cy="108012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Experiments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908720"/>
            <a:ext cx="44894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Software	: 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3DV-HTM v3.1 (HHI)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CE7 (NICT)</a:t>
            </a:r>
          </a:p>
          <a:p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Test </a:t>
            </a:r>
            <a:r>
              <a:rPr lang="en-US" altLang="ja-JP" dirty="0" smtClean="0">
                <a:solidFill>
                  <a:srgbClr val="000000"/>
                </a:solidFill>
              </a:rPr>
              <a:t>condition</a:t>
            </a:r>
            <a:r>
              <a:rPr lang="en-US" altLang="ja-JP" dirty="0">
                <a:solidFill>
                  <a:srgbClr val="000000"/>
                </a:solidFill>
              </a:rPr>
              <a:t>:	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Common Test Condition</a:t>
            </a:r>
            <a:endParaRPr lang="en-US" altLang="ja-JP" dirty="0">
              <a:solidFill>
                <a:srgbClr val="0000CC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00"/>
                </a:solidFill>
              </a:rPr>
              <a:t>Experimental environment: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334517"/>
              </p:ext>
            </p:extLst>
          </p:nvPr>
        </p:nvGraphicFramePr>
        <p:xfrm>
          <a:off x="1691680" y="3645024"/>
          <a:ext cx="6264696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6839"/>
                <a:gridCol w="471785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CPU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it-IT" altLang="ja-JP" dirty="0" smtClean="0">
                          <a:solidFill>
                            <a:srgbClr val="0000CC"/>
                          </a:solidFill>
                        </a:rPr>
                        <a:t>Intel Core i7 2600 3.4GHz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Memory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12GB (DDR3)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OS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Windows 7 Professional SP1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Compiler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Microsoft Visual Studio 2010 Professional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Executable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x64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0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Simulation results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1600" y="980728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5950" algn="l"/>
              </a:tabLst>
            </a:pPr>
            <a:r>
              <a:rPr lang="en-US" altLang="ja-JP" dirty="0" smtClean="0"/>
              <a:t>Texture coding:    	</a:t>
            </a:r>
            <a:r>
              <a:rPr lang="en-US" altLang="ja-JP" dirty="0" smtClean="0">
                <a:solidFill>
                  <a:srgbClr val="0000CC"/>
                </a:solidFill>
              </a:rPr>
              <a:t>-25.4% better BD rate</a:t>
            </a:r>
          </a:p>
          <a:p>
            <a:pPr>
              <a:tabLst>
                <a:tab pos="1885950" algn="l"/>
              </a:tabLst>
            </a:pPr>
            <a:r>
              <a:rPr kumimoji="1" lang="en-US" altLang="ja-JP" dirty="0" smtClean="0"/>
              <a:t>Depth coding:       	</a:t>
            </a:r>
            <a:r>
              <a:rPr lang="en-US" altLang="ja-JP" dirty="0" smtClean="0">
                <a:solidFill>
                  <a:srgbClr val="0000CC"/>
                </a:solidFill>
              </a:rPr>
              <a:t>-86.6% better BD rate</a:t>
            </a:r>
            <a:endParaRPr lang="en-US" altLang="ja-JP" dirty="0">
              <a:solidFill>
                <a:srgbClr val="0000CC"/>
              </a:solidFill>
            </a:endParaRPr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Synthesized view:	</a:t>
            </a:r>
            <a:r>
              <a:rPr lang="en-US" altLang="ja-JP" dirty="0" smtClean="0">
                <a:solidFill>
                  <a:srgbClr val="0000CC"/>
                </a:solidFill>
              </a:rPr>
              <a:t>113.3% worse BD rate</a:t>
            </a:r>
          </a:p>
          <a:p>
            <a:pPr>
              <a:tabLst>
                <a:tab pos="1885950" algn="l"/>
              </a:tabLst>
            </a:pPr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 (synthesized references are not perfect.)</a:t>
            </a:r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Execution time:	</a:t>
            </a:r>
            <a:r>
              <a:rPr lang="en-US" altLang="ja-JP" dirty="0" smtClean="0">
                <a:solidFill>
                  <a:srgbClr val="0000CC"/>
                </a:solidFill>
              </a:rPr>
              <a:t>14.3% of anchor encoder</a:t>
            </a:r>
            <a:endParaRPr lang="en-US" altLang="ja-JP" dirty="0" smtClean="0"/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17.4% of anchor decoder</a:t>
            </a:r>
          </a:p>
          <a:p>
            <a:pPr>
              <a:tabLst>
                <a:tab pos="1885950" algn="l"/>
              </a:tabLst>
            </a:pPr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125.7% of anchor view synthesizer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85534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5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Execution Time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05834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Shorter Encoding Time: </a:t>
            </a:r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Inter-view prediction without search 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Independent single-view encoding of Main/Residual/Depth</a:t>
            </a:r>
          </a:p>
          <a:p>
            <a:pPr marL="0" lvl="3"/>
            <a:r>
              <a:rPr lang="en-US" altLang="ja-JP" dirty="0" smtClean="0">
                <a:solidFill>
                  <a:srgbClr val="000000"/>
                </a:solidFill>
              </a:rPr>
              <a:t>Shorter Decoding Time: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Independent single-view decoding of Main/Residual/Depth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924944"/>
            <a:ext cx="458152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3"/>
          <p:cNvSpPr>
            <a:spLocks noChangeShapeType="1"/>
          </p:cNvSpPr>
          <p:nvPr/>
        </p:nvSpPr>
        <p:spPr bwMode="auto">
          <a:xfrm>
            <a:off x="494531" y="3789040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34891" y="3645024"/>
            <a:ext cx="676275" cy="279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14.3%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3076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2924944"/>
            <a:ext cx="45815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9"/>
          <p:cNvSpPr>
            <a:spLocks noChangeShapeType="1"/>
          </p:cNvSpPr>
          <p:nvPr/>
        </p:nvSpPr>
        <p:spPr bwMode="auto">
          <a:xfrm>
            <a:off x="5090988" y="4106094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8244408" y="3933056"/>
            <a:ext cx="676275" cy="279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17.4%</a:t>
            </a:r>
            <a:endParaRPr kumimoji="1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74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Execution Time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Longer View Synthesis Time: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Synthesis time for view1(Left) and view3(Right) are included.	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731" y="2348880"/>
            <a:ext cx="45815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9"/>
          <p:cNvSpPr>
            <a:spLocks noChangeShapeType="1"/>
          </p:cNvSpPr>
          <p:nvPr/>
        </p:nvSpPr>
        <p:spPr bwMode="auto">
          <a:xfrm>
            <a:off x="2870795" y="3356992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039147" y="3212976"/>
            <a:ext cx="79375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125.7%</a:t>
            </a:r>
            <a:endParaRPr kumimoji="1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0" y="3086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13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26193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96752"/>
            <a:ext cx="25812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96752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26098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Synthesis Performance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99592" y="836712"/>
            <a:ext cx="5852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Worse BD rate</a:t>
            </a:r>
            <a:r>
              <a:rPr lang="en-US" altLang="ja-JP" dirty="0">
                <a:solidFill>
                  <a:srgbClr val="000000"/>
                </a:solidFill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(synthesized references are not perfect.)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763688" y="3645024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43608" y="32849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4427984" y="378904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3779912" y="3140968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020272" y="38610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6372200" y="32849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835696" y="20608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907704" y="14847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427984" y="20608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355976" y="1412776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7092280" y="234888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876256" y="1700808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1691680" y="56612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115616" y="5157192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3419872" y="5373216"/>
            <a:ext cx="5593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00"/>
                </a:solidFill>
              </a:rPr>
              <a:t>[synthesized view PSNR </a:t>
            </a:r>
            <a:r>
              <a:rPr lang="en-US" altLang="ja-JP" sz="1400" dirty="0">
                <a:solidFill>
                  <a:srgbClr val="000000"/>
                </a:solidFill>
              </a:rPr>
              <a:t>average vs</a:t>
            </a:r>
            <a:r>
              <a:rPr lang="en-US" altLang="ja-JP" sz="1400" dirty="0" smtClean="0">
                <a:solidFill>
                  <a:srgbClr val="000000"/>
                </a:solidFill>
              </a:rPr>
              <a:t>. </a:t>
            </a:r>
            <a:r>
              <a:rPr lang="en-US" altLang="ja-JP" sz="1400" dirty="0">
                <a:solidFill>
                  <a:srgbClr val="000000"/>
                </a:solidFill>
              </a:rPr>
              <a:t>total </a:t>
            </a:r>
            <a:r>
              <a:rPr lang="en-US" altLang="ja-JP" sz="1400" dirty="0" smtClean="0">
                <a:solidFill>
                  <a:srgbClr val="000000"/>
                </a:solidFill>
              </a:rPr>
              <a:t>bitrate of </a:t>
            </a:r>
            <a:r>
              <a:rPr lang="en-US" altLang="ja-JP" sz="1400" dirty="0">
                <a:solidFill>
                  <a:srgbClr val="000000"/>
                </a:solidFill>
              </a:rPr>
              <a:t>texture + depth </a:t>
            </a:r>
            <a:r>
              <a:rPr lang="en-US" altLang="ja-JP" sz="1400" dirty="0" smtClean="0">
                <a:solidFill>
                  <a:srgbClr val="000000"/>
                </a:solidFill>
              </a:rPr>
              <a:t>]</a:t>
            </a:r>
            <a:endParaRPr lang="ja-JP" alt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79512" y="126876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S01 (Hall2)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(V6.5)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(V6.5)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pic>
        <p:nvPicPr>
          <p:cNvPr id="512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0" y="1700808"/>
            <a:ext cx="380361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816424" cy="216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5"/>
            <a:ext cx="3832845" cy="217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0095"/>
            <a:ext cx="3816424" cy="217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4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(V4.5)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(V4.5)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S2 (Street)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6145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14" y="1700808"/>
            <a:ext cx="3787742" cy="214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r>
              <a:rPr kumimoji="1" lang="en-US" altLang="ja-JP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6148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767862" cy="213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3779887" cy="214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21088"/>
            <a:ext cx="380676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テキスト ボックス 38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results looks almost the same as the anchor. Subjective test should be done.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1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1220</TotalTime>
  <Words>522</Words>
  <Application>Microsoft Office PowerPoint</Application>
  <PresentationFormat>画面に合わせる (4:3)</PresentationFormat>
  <Paragraphs>175</Paragraphs>
  <Slides>15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エッセンシャル</vt:lpstr>
      <vt:lpstr>M26011/JCT2-A0069 3DV CE7.h results on Global Depth and View Prediction by NICT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72</cp:revision>
  <cp:lastPrinted>2012-01-30T00:28:48Z</cp:lastPrinted>
  <dcterms:created xsi:type="dcterms:W3CDTF">2012-01-28T06:45:16Z</dcterms:created>
  <dcterms:modified xsi:type="dcterms:W3CDTF">2012-07-11T05:10:39Z</dcterms:modified>
</cp:coreProperties>
</file>